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Montserrat" panose="00000500000000000000" pitchFamily="2" charset="-52"/>
      <p:regular r:id="rId16"/>
      <p:bold r:id="rId17"/>
      <p:italic r:id="rId18"/>
      <p:boldItalic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4" roundtripDataSignature="AMtx7mhkmyWHZ/TpowDJktEHfZ/dZgN7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7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54" y="111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3" name="Google Shape;10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0" name="Google Shape;1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7" name="Google Shape;11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4" name="Google Shape;1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1" name="Google Shape;1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8" name="Google Shape;13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1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1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1705075" y="48800"/>
            <a:ext cx="74388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ru" sz="30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Регламент презентации</a:t>
            </a:r>
            <a:endParaRPr sz="30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642300" y="1282925"/>
            <a:ext cx="86742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Регламент выступления команд:</a:t>
            </a:r>
            <a:endParaRPr sz="14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 минута</a:t>
            </a:r>
            <a:r>
              <a:rPr lang="ru" sz="14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- подготовка команды (подключение оборудования); </a:t>
            </a:r>
            <a:endParaRPr sz="14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 минут</a:t>
            </a:r>
            <a:r>
              <a:rPr lang="ru" b="1" dirty="0">
                <a:latin typeface="Montserrat"/>
                <a:ea typeface="Montserrat"/>
                <a:cs typeface="Montserrat"/>
                <a:sym typeface="Montserrat"/>
              </a:rPr>
              <a:t>ы</a:t>
            </a:r>
            <a:r>
              <a:rPr lang="ru" sz="14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- презентация и демонстрация прототипа;</a:t>
            </a:r>
            <a:endParaRPr sz="14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 минуты</a:t>
            </a:r>
            <a:r>
              <a:rPr lang="ru" sz="14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- вопросы от жюри;</a:t>
            </a:r>
            <a:endParaRPr sz="14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 минуты</a:t>
            </a:r>
            <a:r>
              <a:rPr lang="ru" sz="14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- выставление оценок членами жюри.</a:t>
            </a:r>
            <a:endParaRPr sz="14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/>
        </p:nvSpPr>
        <p:spPr>
          <a:xfrm>
            <a:off x="25" y="56295"/>
            <a:ext cx="91440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ru" sz="30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Критерии оценивания</a:t>
            </a:r>
            <a:endParaRPr sz="3000" b="1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p2"/>
          <p:cNvSpPr txBox="1"/>
          <p:nvPr/>
        </p:nvSpPr>
        <p:spPr>
          <a:xfrm>
            <a:off x="722400" y="832625"/>
            <a:ext cx="7699200" cy="3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Оценивание проектов команд происходит по следующим критериям:</a:t>
            </a:r>
            <a:endParaRPr sz="14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1. </a:t>
            </a:r>
            <a:r>
              <a:rPr lang="ru" sz="14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Работоспособность прототипа</a:t>
            </a:r>
            <a:r>
              <a:rPr lang="ru" sz="14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- насколько хорошо работает прототип</a:t>
            </a:r>
            <a:endParaRPr sz="14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2. </a:t>
            </a:r>
            <a:r>
              <a:rPr lang="ru" sz="14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Соответствие задаче</a:t>
            </a:r>
            <a:r>
              <a:rPr lang="ru" sz="14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- насколько ваше решение покрывает поставленную задачу</a:t>
            </a:r>
            <a:endParaRPr sz="14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3. </a:t>
            </a:r>
            <a:r>
              <a:rPr lang="ru" sz="14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r>
              <a:rPr lang="ru" sz="14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- насколько хорошо команда смогла презентовать своё решение</a:t>
            </a:r>
            <a:endParaRPr sz="14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4. </a:t>
            </a:r>
            <a:r>
              <a:rPr lang="ru" sz="14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Технологичность</a:t>
            </a:r>
            <a:r>
              <a:rPr lang="ru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 в каждом кейсе технические эксперты объявили свои критерии</a:t>
            </a:r>
            <a:endParaRPr sz="14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5. </a:t>
            </a:r>
            <a:r>
              <a:rPr lang="ru" sz="14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Интерфейс</a:t>
            </a:r>
            <a:r>
              <a:rPr lang="ru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 наглядность, понятность интерфейса, удобство использования </a:t>
            </a:r>
            <a:r>
              <a:rPr lang="ru" sz="14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(если требуется в решении)</a:t>
            </a:r>
            <a:endParaRPr sz="1400" b="1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4025" y="2207985"/>
            <a:ext cx="1671586" cy="727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2043" y="1267645"/>
            <a:ext cx="6858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2043" y="319205"/>
            <a:ext cx="508379" cy="65921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3"/>
          <p:cNvSpPr txBox="1">
            <a:spLocks noGrp="1"/>
          </p:cNvSpPr>
          <p:nvPr>
            <p:ph type="title" idx="4294967295"/>
          </p:nvPr>
        </p:nvSpPr>
        <p:spPr>
          <a:xfrm>
            <a:off x="4264591" y="2935514"/>
            <a:ext cx="4940700" cy="8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25" tIns="32725" rIns="32725" bIns="3272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-RU" b="1" dirty="0">
                <a:latin typeface="Montserrat"/>
                <a:ea typeface="Montserrat"/>
                <a:cs typeface="Montserrat"/>
                <a:sym typeface="Montserrat"/>
              </a:rPr>
              <a:t>Команда</a:t>
            </a:r>
            <a:br>
              <a:rPr lang="ru-RU" b="1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b="1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1" dirty="0">
                <a:latin typeface="Montserrat"/>
                <a:ea typeface="Montserrat"/>
                <a:cs typeface="Montserrat"/>
                <a:sym typeface="Montserrat"/>
              </a:rPr>
              <a:t>MSA_1</a:t>
            </a:r>
            <a:endParaRPr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3"/>
          <p:cNvSpPr txBox="1"/>
          <p:nvPr/>
        </p:nvSpPr>
        <p:spPr>
          <a:xfrm>
            <a:off x="4106041" y="1276475"/>
            <a:ext cx="5257800" cy="3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ru" sz="2200" b="1" i="0" u="sng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Кейс:</a:t>
            </a:r>
            <a:br>
              <a:rPr lang="ru" sz="2200" b="1" i="0" u="sng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2200" b="0" i="1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Управление пассажирскими автобусами в аэропорту</a:t>
            </a:r>
            <a:endParaRPr sz="2200" b="0" i="1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301699" y="135566"/>
            <a:ext cx="653903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" sz="3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33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691021" y="235575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0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Проблема</a:t>
            </a:r>
            <a:endParaRPr sz="3000" b="1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1061250" y="2113295"/>
            <a:ext cx="7021500" cy="916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Ав</a:t>
            </a:r>
            <a:r>
              <a:rPr lang="ru-RU" sz="1800" dirty="0">
                <a:latin typeface="Montserrat"/>
                <a:ea typeface="Montserrat"/>
                <a:cs typeface="Montserrat"/>
                <a:sym typeface="Montserrat"/>
              </a:rPr>
              <a:t>томатизированное распределение ресурсов по перевозке пассажиров.</a:t>
            </a:r>
            <a:endParaRPr sz="18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F95C635-9E3A-C74B-B71F-2BBDD7126B7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362895" y="235575"/>
            <a:ext cx="8479406" cy="4609425"/>
          </a:xfrm>
          <a:prstGeom prst="rect">
            <a:avLst/>
          </a:prstGeom>
        </p:spPr>
      </p:pic>
      <p:sp>
        <p:nvSpPr>
          <p:cNvPr id="112" name="Google Shape;112;p6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" sz="3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33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6"/>
          <p:cNvSpPr txBox="1"/>
          <p:nvPr/>
        </p:nvSpPr>
        <p:spPr>
          <a:xfrm>
            <a:off x="1065775" y="235575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Решение</a:t>
            </a:r>
            <a:endParaRPr sz="3000"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" name="Google Shape;114;p6"/>
          <p:cNvSpPr txBox="1"/>
          <p:nvPr/>
        </p:nvSpPr>
        <p:spPr>
          <a:xfrm>
            <a:off x="1295401" y="952384"/>
            <a:ext cx="7848599" cy="2512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2000" dirty="0"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Разработка программного комплекса, решающего целевую проблему: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2000" i="0" u="none" strike="noStrike" cap="none" dirty="0">
                <a:solidFill>
                  <a:srgbClr val="000000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	- </a:t>
            </a:r>
            <a:r>
              <a:rPr lang="ru-RU" sz="2000" dirty="0"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Система автоматического планирования задач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2000" i="0" u="none" strike="noStrike" cap="none" dirty="0">
                <a:solidFill>
                  <a:srgbClr val="000000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	- </a:t>
            </a:r>
            <a:r>
              <a:rPr lang="ru-RU" sz="2000" dirty="0"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Система обработки действий и логического обеспечения функционирования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2000" i="0" u="none" strike="noStrike" cap="none" dirty="0">
                <a:solidFill>
                  <a:srgbClr val="000000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	- Веб-интерфейс комплекса для целевого пользователя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2000" dirty="0"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	- Мобильное приложение комплекса</a:t>
            </a:r>
            <a:endParaRPr sz="2000" i="0" u="none" strike="noStrike" cap="none" dirty="0">
              <a:solidFill>
                <a:srgbClr val="000000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" sz="3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33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Google Shape;120;p7">
            <a:extLst>
              <a:ext uri="{FF2B5EF4-FFF2-40B4-BE49-F238E27FC236}">
                <a16:creationId xmlns:a16="http://schemas.microsoft.com/office/drawing/2014/main" id="{66E7EDD0-33A4-1B59-C0C9-C9159312DB70}"/>
              </a:ext>
            </a:extLst>
          </p:cNvPr>
          <p:cNvSpPr txBox="1"/>
          <p:nvPr/>
        </p:nvSpPr>
        <p:spPr>
          <a:xfrm>
            <a:off x="1065775" y="235575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0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План развития</a:t>
            </a:r>
            <a:endParaRPr sz="3000" b="1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Google Shape;121;p7">
            <a:extLst>
              <a:ext uri="{FF2B5EF4-FFF2-40B4-BE49-F238E27FC236}">
                <a16:creationId xmlns:a16="http://schemas.microsoft.com/office/drawing/2014/main" id="{E20D7042-815F-A635-ABCE-94992E62D89E}"/>
              </a:ext>
            </a:extLst>
          </p:cNvPr>
          <p:cNvSpPr txBox="1"/>
          <p:nvPr/>
        </p:nvSpPr>
        <p:spPr>
          <a:xfrm>
            <a:off x="1449675" y="1296499"/>
            <a:ext cx="6769500" cy="2880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800" b="0" i="0" u="none" strike="sng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Шаг 1. </a:t>
            </a:r>
            <a:r>
              <a:rPr lang="ru-RU" sz="1800" strike="sngStrike" dirty="0">
                <a:latin typeface="Montserrat"/>
                <a:ea typeface="Montserrat"/>
                <a:cs typeface="Montserrat"/>
                <a:sym typeface="Montserrat"/>
              </a:rPr>
              <a:t>Построение модели и создание системы взаимодействия составных частей комплекса</a:t>
            </a:r>
            <a:endParaRPr sz="1800" b="0" i="0" u="none" strike="sng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8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Шаг 2. Разработка и отладка программной части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ru" sz="18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800" dirty="0">
                <a:latin typeface="Montserrat"/>
                <a:ea typeface="Montserrat"/>
                <a:cs typeface="Montserrat"/>
                <a:sym typeface="Montserrat"/>
              </a:rPr>
              <a:t>Шаг 3. Связь всех составных компонентов комплекса для их совместного функционирования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ru" sz="1800" dirty="0"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SzPts val="1400"/>
            </a:pPr>
            <a:r>
              <a:rPr lang="ru" sz="18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Шаг 4. </a:t>
            </a:r>
            <a:r>
              <a:rPr lang="ru" sz="1800" dirty="0">
                <a:latin typeface="Montserrat"/>
                <a:ea typeface="Montserrat"/>
                <a:cs typeface="Montserrat"/>
                <a:sym typeface="Montserrat"/>
              </a:rPr>
              <a:t>Разработка документации и нормативных правовых документов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" sz="3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33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Google Shape;127;p8">
            <a:extLst>
              <a:ext uri="{FF2B5EF4-FFF2-40B4-BE49-F238E27FC236}">
                <a16:creationId xmlns:a16="http://schemas.microsoft.com/office/drawing/2014/main" id="{A57D5DAE-E95A-B0C9-46AC-5EB65A2E8740}"/>
              </a:ext>
            </a:extLst>
          </p:cNvPr>
          <p:cNvSpPr txBox="1"/>
          <p:nvPr/>
        </p:nvSpPr>
        <p:spPr>
          <a:xfrm>
            <a:off x="1065775" y="235575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0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Стек технологий</a:t>
            </a:r>
            <a:endParaRPr sz="3000" b="1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Google Shape;128;p8">
            <a:extLst>
              <a:ext uri="{FF2B5EF4-FFF2-40B4-BE49-F238E27FC236}">
                <a16:creationId xmlns:a16="http://schemas.microsoft.com/office/drawing/2014/main" id="{DC08C28C-AE6A-48F7-9E0F-75487EAD6FEA}"/>
              </a:ext>
            </a:extLst>
          </p:cNvPr>
          <p:cNvSpPr txBox="1"/>
          <p:nvPr/>
        </p:nvSpPr>
        <p:spPr>
          <a:xfrm>
            <a:off x="2021125" y="1426692"/>
            <a:ext cx="5662800" cy="1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Django – 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серверная часть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Kotlin - Gradle(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сборщик проекта)</a:t>
            </a:r>
            <a:endParaRPr lang="ru" sz="18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QL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ite</a:t>
            </a:r>
            <a:r>
              <a:rPr lang="en-US" sz="1800" dirty="0">
                <a:latin typeface="Montserrat"/>
                <a:ea typeface="Montserrat"/>
                <a:cs typeface="Montserrat"/>
                <a:sym typeface="Montserrat"/>
              </a:rPr>
              <a:t> – </a:t>
            </a:r>
            <a:r>
              <a:rPr lang="ru-RU" sz="1800" dirty="0">
                <a:latin typeface="Montserrat"/>
                <a:ea typeface="Montserrat"/>
                <a:cs typeface="Montserrat"/>
                <a:sym typeface="Montserrat"/>
              </a:rPr>
              <a:t>просто и надёжно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lang="en-US" sz="18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Figma – </a:t>
            </a:r>
            <a:r>
              <a:rPr lang="ru-RU" sz="18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дизайн</a:t>
            </a:r>
            <a:r>
              <a:rPr lang="ru-RU" sz="1800" dirty="0">
                <a:latin typeface="Montserrat"/>
                <a:ea typeface="Montserrat"/>
                <a:cs typeface="Montserrat"/>
                <a:sym typeface="Montserrat"/>
              </a:rPr>
              <a:t>-проект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ru-RU" sz="18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ru-RU" sz="18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29DEF25-BF3A-6120-F873-2F9E4CF4C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6226" y="1134664"/>
            <a:ext cx="4041804" cy="2874172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101600" dist="63500" dir="2700000" algn="tl" rotWithShape="0">
              <a:srgbClr val="000000">
                <a:alpha val="15000"/>
              </a:srgbClr>
            </a:outerShdw>
          </a:effectLst>
        </p:spPr>
      </p:pic>
      <p:sp>
        <p:nvSpPr>
          <p:cNvPr id="133" name="Google Shape;133;p10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" sz="3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sz="33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10"/>
          <p:cNvSpPr txBox="1"/>
          <p:nvPr/>
        </p:nvSpPr>
        <p:spPr>
          <a:xfrm>
            <a:off x="1086556" y="187084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0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Демонстрация решения</a:t>
            </a:r>
            <a:endParaRPr sz="3000" b="1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76F9FE-114B-94BE-71F3-D7DB11F80D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475845" y="803884"/>
            <a:ext cx="2536715" cy="205532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BB08894-4755-F72D-8B38-1C7FEC32B1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0363" y="3005528"/>
            <a:ext cx="2173638" cy="21379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15000"/>
              </a:srgbClr>
            </a:outerShdw>
          </a:effec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B0D1B7B-5F01-A357-FE05-B623E88989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381" y="2571750"/>
            <a:ext cx="1468635" cy="204717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" sz="3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sz="33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65320A1-6290-3118-B071-D6BD6A1341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1692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Google Shape;141;p4">
            <a:extLst>
              <a:ext uri="{FF2B5EF4-FFF2-40B4-BE49-F238E27FC236}">
                <a16:creationId xmlns:a16="http://schemas.microsoft.com/office/drawing/2014/main" id="{50D538DA-E2D4-B71C-1DD8-E7F27C9CCE98}"/>
              </a:ext>
            </a:extLst>
          </p:cNvPr>
          <p:cNvSpPr txBox="1"/>
          <p:nvPr/>
        </p:nvSpPr>
        <p:spPr>
          <a:xfrm>
            <a:off x="1065775" y="235575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0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Команда</a:t>
            </a:r>
            <a:endParaRPr sz="3000" b="1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Google Shape;142;p4">
            <a:extLst>
              <a:ext uri="{FF2B5EF4-FFF2-40B4-BE49-F238E27FC236}">
                <a16:creationId xmlns:a16="http://schemas.microsoft.com/office/drawing/2014/main" id="{74187A4E-59D1-2590-4567-475FE8F3954E}"/>
              </a:ext>
            </a:extLst>
          </p:cNvPr>
          <p:cNvSpPr txBox="1"/>
          <p:nvPr/>
        </p:nvSpPr>
        <p:spPr>
          <a:xfrm>
            <a:off x="1908101" y="1198114"/>
            <a:ext cx="6585097" cy="291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400"/>
            </a:pPr>
            <a:r>
              <a:rPr lang="ru-RU" sz="1800" b="1" u="none" strike="noStrike" dirty="0">
                <a:solidFill>
                  <a:srgbClr val="002786"/>
                </a:solidFill>
                <a:effectLst/>
                <a:latin typeface="Montserrat" panose="00000500000000000000" pitchFamily="2" charset="-52"/>
              </a:rPr>
              <a:t>Егор Блюдов </a:t>
            </a:r>
            <a:r>
              <a:rPr lang="ru-RU" sz="1800" u="none" strike="noStrike" dirty="0">
                <a:solidFill>
                  <a:schemeClr val="tx1"/>
                </a:solidFill>
                <a:effectLst/>
                <a:latin typeface="Montserrat" panose="00000500000000000000" pitchFamily="2" charset="-52"/>
              </a:rPr>
              <a:t>– тимлид, создание модели</a:t>
            </a:r>
            <a:endParaRPr lang="en-US" sz="1800" u="none" strike="noStrike" dirty="0">
              <a:solidFill>
                <a:schemeClr val="tx1"/>
              </a:solidFill>
              <a:effectLst/>
              <a:latin typeface="Montserrat" panose="00000500000000000000" pitchFamily="2" charset="-52"/>
            </a:endParaRPr>
          </a:p>
          <a:p>
            <a:pPr>
              <a:buSzPts val="1400"/>
            </a:pPr>
            <a:endParaRPr lang="ru-RU" sz="1800" u="none" strike="noStrike" dirty="0">
              <a:solidFill>
                <a:schemeClr val="tx1"/>
              </a:solidFill>
              <a:effectLst/>
              <a:latin typeface="Montserrat" panose="00000500000000000000" pitchFamily="2" charset="-52"/>
            </a:endParaRPr>
          </a:p>
          <a:p>
            <a:pPr>
              <a:buSzPts val="1400"/>
            </a:pPr>
            <a:r>
              <a:rPr lang="ru-RU" sz="1800" b="1" u="none" strike="noStrike" dirty="0">
                <a:solidFill>
                  <a:srgbClr val="002786"/>
                </a:solidFill>
                <a:effectLst/>
                <a:latin typeface="Montserrat" panose="00000500000000000000" pitchFamily="2" charset="-52"/>
              </a:rPr>
              <a:t>Иван Горбунов </a:t>
            </a:r>
            <a:r>
              <a:rPr lang="ru-RU" sz="1800" u="none" strike="noStrike" dirty="0">
                <a:solidFill>
                  <a:schemeClr val="tx1"/>
                </a:solidFill>
                <a:effectLst/>
                <a:latin typeface="Montserrat" panose="00000500000000000000" pitchFamily="2" charset="-52"/>
              </a:rPr>
              <a:t>– мобильная разработка</a:t>
            </a:r>
            <a:br>
              <a:rPr lang="ru-RU" sz="1800" u="none" strike="noStrike" dirty="0">
                <a:solidFill>
                  <a:schemeClr val="tx1"/>
                </a:solidFill>
                <a:effectLst/>
                <a:latin typeface="Montserrat" panose="00000500000000000000" pitchFamily="2" charset="-52"/>
              </a:rPr>
            </a:br>
            <a:r>
              <a:rPr lang="ru-RU" sz="1800" b="1" u="none" strike="noStrike" dirty="0">
                <a:solidFill>
                  <a:srgbClr val="002786"/>
                </a:solidFill>
                <a:effectLst/>
                <a:latin typeface="Montserrat" panose="00000500000000000000" pitchFamily="2" charset="-52"/>
              </a:rPr>
              <a:t>Даниил Куликов </a:t>
            </a:r>
            <a:r>
              <a:rPr lang="ru-RU" sz="1800" u="none" strike="noStrike" dirty="0">
                <a:solidFill>
                  <a:schemeClr val="tx1"/>
                </a:solidFill>
                <a:effectLst/>
                <a:latin typeface="Montserrat" panose="00000500000000000000" pitchFamily="2" charset="-52"/>
              </a:rPr>
              <a:t>– </a:t>
            </a:r>
            <a:r>
              <a:rPr lang="ru-RU" sz="1800" dirty="0">
                <a:solidFill>
                  <a:schemeClr val="tx1"/>
                </a:solidFill>
                <a:latin typeface="Montserrat" panose="00000500000000000000" pitchFamily="2" charset="-52"/>
              </a:rPr>
              <a:t>концепт дизайнер, дизайн 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-52"/>
              </a:rPr>
              <a:t>UI</a:t>
            </a:r>
            <a:br>
              <a:rPr lang="ru-RU" sz="1800" u="none" strike="noStrike" dirty="0">
                <a:solidFill>
                  <a:schemeClr val="tx1"/>
                </a:solidFill>
                <a:effectLst/>
                <a:latin typeface="Montserrat" panose="00000500000000000000" pitchFamily="2" charset="-52"/>
              </a:rPr>
            </a:br>
            <a:r>
              <a:rPr lang="ru-RU" sz="1800" b="1" u="none" strike="noStrike" dirty="0">
                <a:solidFill>
                  <a:srgbClr val="002786"/>
                </a:solidFill>
                <a:effectLst/>
                <a:latin typeface="Montserrat" panose="00000500000000000000" pitchFamily="2" charset="-52"/>
              </a:rPr>
              <a:t>Михаил Гришин </a:t>
            </a:r>
            <a:r>
              <a:rPr lang="ru-RU" sz="1800" u="none" strike="noStrike" dirty="0">
                <a:solidFill>
                  <a:schemeClr val="tx1"/>
                </a:solidFill>
                <a:effectLst/>
                <a:latin typeface="Montserrat" panose="00000500000000000000" pitchFamily="2" charset="-52"/>
              </a:rPr>
              <a:t>– веб разработка, серверная часть</a:t>
            </a:r>
            <a:endParaRPr lang="en-US" sz="1800" u="none" strike="noStrike" dirty="0">
              <a:solidFill>
                <a:schemeClr val="tx1"/>
              </a:solidFill>
              <a:effectLst/>
              <a:latin typeface="Montserrat" panose="00000500000000000000" pitchFamily="2" charset="-52"/>
            </a:endParaRPr>
          </a:p>
          <a:p>
            <a:pPr>
              <a:buSzPts val="1400"/>
            </a:pPr>
            <a:endParaRPr lang="ru-RU" sz="1800" u="none" strike="noStrike" dirty="0">
              <a:solidFill>
                <a:schemeClr val="tx1"/>
              </a:solidFill>
              <a:effectLst/>
              <a:latin typeface="Montserrat" panose="00000500000000000000" pitchFamily="2" charset="-52"/>
            </a:endParaRPr>
          </a:p>
          <a:p>
            <a:pPr>
              <a:buSzPts val="1400"/>
            </a:pPr>
            <a:r>
              <a:rPr lang="ru-RU" sz="1800" b="1" u="none" strike="noStrike" dirty="0">
                <a:solidFill>
                  <a:srgbClr val="002786"/>
                </a:solidFill>
                <a:effectLst/>
                <a:latin typeface="Montserrat" panose="00000500000000000000" pitchFamily="2" charset="-52"/>
              </a:rPr>
              <a:t>Михаил Зеленев </a:t>
            </a:r>
            <a:r>
              <a:rPr lang="ru-RU" sz="1800" u="none" strike="noStrike" dirty="0">
                <a:solidFill>
                  <a:schemeClr val="tx1"/>
                </a:solidFill>
                <a:effectLst/>
                <a:latin typeface="Montserrat" panose="00000500000000000000" pitchFamily="2" charset="-52"/>
              </a:rPr>
              <a:t>– оформление документации</a:t>
            </a:r>
            <a:endParaRPr lang="ru-RU" sz="1800" dirty="0">
              <a:solidFill>
                <a:schemeClr val="tx1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b="0" i="0" u="none" strike="noStrike" cap="none" dirty="0">
              <a:solidFill>
                <a:schemeClr val="tx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277</Words>
  <Application>Microsoft Office PowerPoint</Application>
  <PresentationFormat>Экран (16:9)</PresentationFormat>
  <Paragraphs>50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Montserrat</vt:lpstr>
      <vt:lpstr>Roboto</vt:lpstr>
      <vt:lpstr>Calibri</vt:lpstr>
      <vt:lpstr>Тема Office</vt:lpstr>
      <vt:lpstr>Презентация PowerPoint</vt:lpstr>
      <vt:lpstr>Презентация PowerPoint</vt:lpstr>
      <vt:lpstr>Команда  MSA_1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даниил куликов</dc:creator>
  <cp:lastModifiedBy>apejicuh</cp:lastModifiedBy>
  <cp:revision>3</cp:revision>
  <dcterms:modified xsi:type="dcterms:W3CDTF">2022-10-23T13:32:28Z</dcterms:modified>
</cp:coreProperties>
</file>